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11"/>
  </p:notesMasterIdLst>
  <p:handoutMasterIdLst>
    <p:handoutMasterId r:id="rId12"/>
  </p:handoutMasterIdLst>
  <p:sldIdLst>
    <p:sldId id="583" r:id="rId5"/>
    <p:sldId id="584" r:id="rId6"/>
    <p:sldId id="585" r:id="rId7"/>
    <p:sldId id="586" r:id="rId8"/>
    <p:sldId id="587" r:id="rId9"/>
    <p:sldId id="588" r:id="rId10"/>
  </p:sldIdLst>
  <p:sldSz cx="9144000" cy="6858000" type="screen4x3"/>
  <p:notesSz cx="6881813" cy="9296400"/>
  <p:custDataLst>
    <p:tags r:id="rId13"/>
  </p:custDataLst>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7" name="drwill" initials="drw" lastIdx="3" clrIdx="7"/>
  <p:cmAuthor id="1" name="Matilyn Kay" initials="MD" lastIdx="9" clrIdx="1"/>
  <p:cmAuthor id="8" name="Erin" initials="S" lastIdx="6" clrIdx="8"/>
  <p:cmAuthor id="2" name="Aaron Finkelstein" initials="af" lastIdx="9" clrIdx="2"/>
  <p:cmAuthor id="9" name="Jono Wells" initials="JW" lastIdx="1" clrIdx="9"/>
  <p:cmAuthor id="3" name="Aaron Finklelstein" initials="akf" lastIdx="5" clrIdx="3"/>
  <p:cmAuthor id="4" name="David R. Williamson" initials="DRW" lastIdx="8" clrIdx="4"/>
  <p:cmAuthor id="5" name="jocelyn" initials="jcg" lastIdx="4" clrIdx="5"/>
  <p:cmAuthor id="6" name="Littlejohn" initials="Lj"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E00"/>
    <a:srgbClr val="FFA23B"/>
    <a:srgbClr val="3BA4C9"/>
    <a:srgbClr val="27728D"/>
    <a:srgbClr val="000000"/>
    <a:srgbClr val="FFFFCC"/>
    <a:srgbClr val="CC9900"/>
    <a:srgbClr val="FFCC00"/>
    <a:srgbClr val="FFCC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9" autoAdjust="0"/>
    <p:restoredTop sz="89986" autoAdjust="0"/>
  </p:normalViewPr>
  <p:slideViewPr>
    <p:cSldViewPr snapToGrid="0">
      <p:cViewPr varScale="1">
        <p:scale>
          <a:sx n="88" d="100"/>
          <a:sy n="88" d="100"/>
        </p:scale>
        <p:origin x="-1134" y="-108"/>
      </p:cViewPr>
      <p:guideLst>
        <p:guide orient="horz" pos="139"/>
        <p:guide orient="horz" pos="849"/>
        <p:guide orient="horz" pos="1589"/>
        <p:guide orient="horz" pos="3053"/>
        <p:guide orient="horz" pos="1939"/>
        <p:guide orient="horz" pos="4129"/>
        <p:guide pos="2879"/>
        <p:guide pos="232"/>
        <p:guide pos="455"/>
        <p:guide pos="5528"/>
        <p:guide pos="863"/>
        <p:guide pos="5299"/>
        <p:guide pos="984"/>
        <p:guide pos="2324"/>
      </p:guideLst>
    </p:cSldViewPr>
  </p:slideViewPr>
  <p:notesTextViewPr>
    <p:cViewPr>
      <p:scale>
        <a:sx n="100" d="100"/>
        <a:sy n="100" d="100"/>
      </p:scale>
      <p:origin x="0" y="0"/>
    </p:cViewPr>
  </p:notesTextViewPr>
  <p:sorterViewPr>
    <p:cViewPr>
      <p:scale>
        <a:sx n="66" d="100"/>
        <a:sy n="66" d="100"/>
      </p:scale>
      <p:origin x="0" y="2592"/>
    </p:cViewPr>
  </p:sorterViewPr>
  <p:notesViewPr>
    <p:cSldViewPr snapToGrid="0" showGuides="1">
      <p:cViewPr varScale="1">
        <p:scale>
          <a:sx n="88" d="100"/>
          <a:sy n="88" d="100"/>
        </p:scale>
        <p:origin x="-3179" y="-8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C3F5198-D814-4F07-A84F-942E63C84983}" type="datetimeFigureOut">
              <a:rPr lang="en-US" smtClean="0">
                <a:latin typeface="Arial" pitchFamily="34" charset="0"/>
              </a:rPr>
              <a:pPr/>
              <a:t>2/4/2011</a:t>
            </a:fld>
            <a:endParaRPr lang="en-US" dirty="0">
              <a:latin typeface="Arial" pitchFamily="34" charset="0"/>
            </a:endParaRPr>
          </a:p>
        </p:txBody>
      </p:sp>
      <p:sp>
        <p:nvSpPr>
          <p:cNvPr id="4" name="Footer Placeholder 3"/>
          <p:cNvSpPr>
            <a:spLocks noGrp="1"/>
          </p:cNvSpPr>
          <p:nvPr>
            <p:ph type="ftr" sz="quarter" idx="2"/>
          </p:nvPr>
        </p:nvSpPr>
        <p:spPr>
          <a:xfrm>
            <a:off x="0" y="8829967"/>
            <a:ext cx="6270096" cy="464820"/>
          </a:xfrm>
          <a:prstGeom prst="rect">
            <a:avLst/>
          </a:prstGeom>
        </p:spPr>
        <p:txBody>
          <a:bodyPr vert="horz" lIns="92446" tIns="46223" rIns="92446" bIns="46223"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70096" y="8829967"/>
            <a:ext cx="610124" cy="464820"/>
          </a:xfrm>
          <a:prstGeom prst="rect">
            <a:avLst/>
          </a:prstGeom>
        </p:spPr>
        <p:txBody>
          <a:bodyPr vert="horz" lIns="92446" tIns="46223" rIns="92446" bIns="46223"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4181948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atin typeface="Arial" pitchFamily="34" charset="0"/>
              </a:defRPr>
            </a:lvl1pPr>
          </a:lstStyle>
          <a:p>
            <a:fld id="{7C3FBCD4-166E-446F-AF18-7D4A0CF9AEF6}" type="datetimeFigureOut">
              <a:rPr lang="en-US" smtClean="0"/>
              <a:pPr/>
              <a:t>2/4/2011</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193632" cy="464820"/>
          </a:xfrm>
          <a:prstGeom prst="rect">
            <a:avLst/>
          </a:prstGeom>
        </p:spPr>
        <p:txBody>
          <a:bodyPr vert="horz" lIns="92446" tIns="46223" rIns="92446" bIns="46223"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93631" y="8829967"/>
            <a:ext cx="686589" cy="464820"/>
          </a:xfrm>
          <a:prstGeom prst="rect">
            <a:avLst/>
          </a:prstGeom>
        </p:spPr>
        <p:txBody>
          <a:bodyPr vert="horz" lIns="92446" tIns="46223" rIns="92446" bIns="46223"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313015653"/>
      </p:ext>
    </p:extLst>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6C082129-9889-41E4-81B5-455A204864BA}" type="datetime8">
              <a:rPr lang="en-US"/>
              <a:pPr/>
              <a:t>2/4/2011 2:10 PM</a:t>
            </a:fld>
            <a:endParaRPr lang="en-US"/>
          </a:p>
        </p:txBody>
      </p:sp>
      <p:sp>
        <p:nvSpPr>
          <p:cNvPr id="5" name="Slide Number Placeholder 4"/>
          <p:cNvSpPr>
            <a:spLocks noGrp="1" noChangeArrowheads="1"/>
          </p:cNvSpPr>
          <p:nvPr>
            <p:ph type="sldNum" sz="quarter" idx="5"/>
          </p:nvPr>
        </p:nvSpPr>
        <p:spPr/>
        <p:txBody>
          <a:bodyPr/>
          <a:lstStyle/>
          <a:p>
            <a:fld id="{FC8E4D1B-39DE-4E54-9EAE-465DE1945C48}" type="slidenum">
              <a:rPr lang="en-US"/>
              <a:pPr/>
              <a:t>1</a:t>
            </a:fld>
            <a:endParaRPr lang="en-US"/>
          </a:p>
        </p:txBody>
      </p:sp>
      <p:sp>
        <p:nvSpPr>
          <p:cNvPr id="15363" name="Rectangle 455681"/>
          <p:cNvSpPr>
            <a:spLocks noGrp="1" noRot="1" noChangeAspect="1" noChangeArrowheads="1" noTextEdit="1"/>
          </p:cNvSpPr>
          <p:nvPr>
            <p:ph type="sldImg"/>
          </p:nvPr>
        </p:nvSpPr>
        <p:spPr>
          <a:noFill/>
          <a:ln cap="flat">
            <a:headEnd type="none" w="med" len="med"/>
            <a:tailEnd type="none" w="med" len="med"/>
          </a:ln>
        </p:spPr>
      </p:sp>
      <p:sp>
        <p:nvSpPr>
          <p:cNvPr id="455683" name="Rectangle 455682"/>
          <p:cNvSpPr>
            <a:spLocks noGrp="1" noChangeArrowheads="1"/>
          </p:cNvSpPr>
          <p:nvPr>
            <p:ph type="body" idx="1"/>
          </p:nvPr>
        </p:nvSpPr>
        <p:spPr/>
        <p:txBody>
          <a:bodyPr>
            <a:normAutofit fontScale="85000" lnSpcReduction="10000"/>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cstate="print"/>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0" r:id="rId6"/>
    <p:sldLayoutId id="2147483698" r:id="rId7"/>
    <p:sldLayoutId id="2147483699" r:id="rId8"/>
    <p:sldLayoutId id="2147483700" r:id="rId9"/>
    <p:sldLayoutId id="2147483747" r:id="rId10"/>
    <p:sldLayoutId id="2147483701" r:id="rId11"/>
    <p:sldLayoutId id="2147483744" r:id="rId12"/>
    <p:sldLayoutId id="2147483746" r:id="rId13"/>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16"/>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16"/>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16"/>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16"/>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16"/>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ctangle 454658"/>
          <p:cNvPicPr>
            <a:picLocks noChangeAspect="1" noChangeArrowheads="1"/>
          </p:cNvPicPr>
          <p:nvPr/>
        </p:nvPicPr>
        <p:blipFill>
          <a:blip r:embed="rId3" cstate="print"/>
          <a:srcRect/>
          <a:stretch>
            <a:fillRect/>
          </a:stretch>
        </p:blipFill>
        <p:spPr bwMode="auto">
          <a:xfrm>
            <a:off x="0" y="1141415"/>
            <a:ext cx="9144000" cy="5691187"/>
          </a:xfrm>
          <a:prstGeom prst="rect">
            <a:avLst/>
          </a:prstGeom>
          <a:noFill/>
          <a:ln w="9525">
            <a:noFill/>
            <a:miter lim="800000"/>
            <a:headEnd/>
            <a:tailEnd/>
          </a:ln>
        </p:spPr>
      </p:pic>
      <p:sp>
        <p:nvSpPr>
          <p:cNvPr id="454658" name="Title 454657"/>
          <p:cNvSpPr>
            <a:spLocks noGrp="1" noChangeArrowheads="1"/>
          </p:cNvSpPr>
          <p:nvPr>
            <p:ph type="title"/>
          </p:nvPr>
        </p:nvSpPr>
        <p:spPr>
          <a:xfrm>
            <a:off x="0" y="147510"/>
            <a:ext cx="9143999" cy="2185810"/>
          </a:xfrm>
          <a:solidFill>
            <a:schemeClr val="bg1">
              <a:alpha val="20000"/>
            </a:schemeClr>
          </a:solidFill>
        </p:spPr>
        <p:txBody>
          <a:bodyPr/>
          <a:lstStyle/>
          <a:p>
            <a:pPr algn="ctr"/>
            <a:r>
              <a:rPr lang="en-US" b="1" dirty="0" smtClean="0">
                <a:latin typeface="Segoe UI" pitchFamily="34" charset="0"/>
                <a:ea typeface="Segoe UI" pitchFamily="34" charset="0"/>
                <a:cs typeface="Segoe UI" pitchFamily="34" charset="0"/>
              </a:rPr>
              <a:t>Microsoft TFS Environment</a:t>
            </a:r>
            <a:r>
              <a:rPr lang="en-US"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
            </a:r>
            <a:br>
              <a:rPr lang="en-US"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sz="1800" b="1" dirty="0" err="1" smtClean="0">
                <a:solidFill>
                  <a:schemeClr val="tx1"/>
                </a:solidFill>
                <a:latin typeface="Segoe UI" pitchFamily="34" charset="0"/>
                <a:ea typeface="Segoe UI" pitchFamily="34" charset="0"/>
                <a:cs typeface="Segoe UI" pitchFamily="34" charset="0"/>
              </a:rPr>
              <a:t>Dogfooding</a:t>
            </a:r>
            <a:r>
              <a:rPr sz="1800" b="1" dirty="0" smtClean="0">
                <a:solidFill>
                  <a:schemeClr val="tx1"/>
                </a:solidFill>
                <a:latin typeface="Segoe UI" pitchFamily="34" charset="0"/>
                <a:ea typeface="Segoe UI" pitchFamily="34" charset="0"/>
                <a:cs typeface="Segoe UI" pitchFamily="34" charset="0"/>
              </a:rPr>
              <a:t> TFS Server Statistics as of  January 2011</a:t>
            </a:r>
            <a:r>
              <a:rPr sz="24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r>
            <a:br>
              <a:rPr sz="24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sz="1800" dirty="0" smtClean="0">
                <a:solidFill>
                  <a:schemeClr val="tx1"/>
                </a:solidFill>
                <a:latin typeface="Segoe UI" pitchFamily="34" charset="0"/>
                <a:ea typeface="Segoe UI" pitchFamily="34" charset="0"/>
                <a:cs typeface="Segoe UI" pitchFamily="34" charset="0"/>
              </a:rPr>
              <a:t>Servicing organizations such as  </a:t>
            </a:r>
            <a:r>
              <a:rPr lang="en-US" sz="1800" dirty="0" smtClean="0">
                <a:solidFill>
                  <a:schemeClr val="tx1"/>
                </a:solidFill>
                <a:latin typeface="Segoe UI" pitchFamily="34" charset="0"/>
                <a:ea typeface="Segoe UI" pitchFamily="34" charset="0"/>
                <a:cs typeface="Segoe UI" pitchFamily="34" charset="0"/>
              </a:rPr>
              <a:t>MSIT</a:t>
            </a:r>
            <a:r>
              <a:rPr lang="en-US" sz="1800" dirty="0">
                <a:solidFill>
                  <a:schemeClr val="tx1"/>
                </a:solidFill>
                <a:latin typeface="Segoe UI" pitchFamily="34" charset="0"/>
                <a:ea typeface="Segoe UI" pitchFamily="34" charset="0"/>
                <a:cs typeface="Segoe UI" pitchFamily="34" charset="0"/>
              </a:rPr>
              <a:t>, </a:t>
            </a:r>
            <a:r>
              <a:rPr lang="en-US" sz="1800" dirty="0" err="1">
                <a:solidFill>
                  <a:schemeClr val="tx1"/>
                </a:solidFill>
                <a:latin typeface="Segoe UI" pitchFamily="34" charset="0"/>
                <a:ea typeface="Segoe UI" pitchFamily="34" charset="0"/>
                <a:cs typeface="Segoe UI" pitchFamily="34" charset="0"/>
              </a:rPr>
              <a:t>DevDiv</a:t>
            </a:r>
            <a:r>
              <a:rPr lang="en-US" sz="1800" dirty="0">
                <a:solidFill>
                  <a:schemeClr val="tx1"/>
                </a:solidFill>
                <a:latin typeface="Segoe UI" pitchFamily="34" charset="0"/>
                <a:ea typeface="Segoe UI" pitchFamily="34" charset="0"/>
                <a:cs typeface="Segoe UI" pitchFamily="34" charset="0"/>
              </a:rPr>
              <a:t>, Windows, SQL, </a:t>
            </a:r>
            <a:r>
              <a:rPr lang="en-US" sz="1800" dirty="0" err="1">
                <a:solidFill>
                  <a:schemeClr val="tx1"/>
                </a:solidFill>
                <a:latin typeface="Segoe UI" pitchFamily="34" charset="0"/>
                <a:ea typeface="Segoe UI" pitchFamily="34" charset="0"/>
                <a:cs typeface="Segoe UI" pitchFamily="34" charset="0"/>
              </a:rPr>
              <a:t>AdCenter</a:t>
            </a:r>
            <a:r>
              <a:rPr lang="en-US" sz="1800" dirty="0">
                <a:solidFill>
                  <a:schemeClr val="tx1"/>
                </a:solidFill>
                <a:latin typeface="Segoe UI" pitchFamily="34" charset="0"/>
                <a:ea typeface="Segoe UI" pitchFamily="34" charset="0"/>
                <a:cs typeface="Segoe UI" pitchFamily="34" charset="0"/>
              </a:rPr>
              <a:t>, MSN/Windows Live, Bing Mobile, Windows Azure, MEDPG, and HED</a:t>
            </a:r>
            <a:r>
              <a:rPr sz="1600" dirty="0" smtClean="0">
                <a:solidFill>
                  <a:schemeClr val="tx1"/>
                </a:solidFill>
                <a:latin typeface="Segoe UI" pitchFamily="34" charset="0"/>
                <a:ea typeface="Segoe UI" pitchFamily="34" charset="0"/>
                <a:cs typeface="Segoe UI" pitchFamily="34" charset="0"/>
              </a:rPr>
              <a:t/>
            </a:r>
            <a:br>
              <a:rPr sz="1600" dirty="0" smtClean="0">
                <a:solidFill>
                  <a:schemeClr val="tx1"/>
                </a:solidFill>
                <a:latin typeface="Segoe UI" pitchFamily="34" charset="0"/>
                <a:ea typeface="Segoe UI" pitchFamily="34" charset="0"/>
                <a:cs typeface="Segoe UI" pitchFamily="34" charset="0"/>
              </a:rPr>
            </a:br>
            <a:r>
              <a:rPr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r>
            <a:br>
              <a:rPr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sz="18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The Developer Division instance has over </a:t>
            </a:r>
            <a:r>
              <a:rPr sz="180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t>
            </a:r>
            <a:r>
              <a:rPr lang="en-US" sz="1800" b="1" smtClean="0">
                <a:solidFill>
                  <a:schemeClr val="tx1"/>
                </a:solidFill>
              </a:rPr>
              <a:t>3,700</a:t>
            </a:r>
            <a:r>
              <a:rPr sz="1800" b="1"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t>
            </a:r>
            <a:r>
              <a:rPr sz="180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t>
            </a:r>
            <a:r>
              <a:rPr sz="18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active users and processes over  </a:t>
            </a:r>
            <a:r>
              <a:rPr sz="1800" b="1"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100M</a:t>
            </a:r>
            <a:r>
              <a:rPr sz="18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source control and work item tracking requests per day </a:t>
            </a:r>
            <a:endParaRPr lang="en-US"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3" name="Group 7"/>
          <p:cNvGrpSpPr>
            <a:grpSpLocks/>
          </p:cNvGrpSpPr>
          <p:nvPr/>
        </p:nvGrpSpPr>
        <p:grpSpPr bwMode="auto">
          <a:xfrm>
            <a:off x="110412" y="2364249"/>
            <a:ext cx="2570158" cy="3729038"/>
            <a:chOff x="204" y="1152"/>
            <a:chExt cx="1716" cy="2349"/>
          </a:xfrm>
        </p:grpSpPr>
        <p:pic>
          <p:nvPicPr>
            <p:cNvPr id="5134" name="Rectangle 454663"/>
            <p:cNvPicPr>
              <a:picLocks noChangeAspect="1" noChangeArrowheads="1"/>
            </p:cNvPicPr>
            <p:nvPr/>
          </p:nvPicPr>
          <p:blipFill>
            <a:blip r:embed="rId4" cstate="print"/>
            <a:srcRect/>
            <a:stretch>
              <a:fillRect/>
            </a:stretch>
          </p:blipFill>
          <p:spPr bwMode="auto">
            <a:xfrm rot="10800000">
              <a:off x="244" y="1200"/>
              <a:ext cx="1641" cy="2301"/>
            </a:xfrm>
            <a:prstGeom prst="rect">
              <a:avLst/>
            </a:prstGeom>
            <a:noFill/>
            <a:ln w="9525">
              <a:noFill/>
              <a:miter lim="800000"/>
              <a:headEnd/>
              <a:tailEnd/>
            </a:ln>
          </p:spPr>
        </p:pic>
        <p:pic>
          <p:nvPicPr>
            <p:cNvPr id="5135" name="Rectangle 454664"/>
            <p:cNvPicPr>
              <a:picLocks noChangeAspect="1" noChangeArrowheads="1"/>
            </p:cNvPicPr>
            <p:nvPr/>
          </p:nvPicPr>
          <p:blipFill>
            <a:blip r:embed="rId5" cstate="print"/>
            <a:srcRect/>
            <a:stretch>
              <a:fillRect/>
            </a:stretch>
          </p:blipFill>
          <p:spPr bwMode="auto">
            <a:xfrm>
              <a:off x="204" y="1152"/>
              <a:ext cx="1716" cy="2324"/>
            </a:xfrm>
            <a:prstGeom prst="rect">
              <a:avLst/>
            </a:prstGeom>
            <a:noFill/>
            <a:ln w="9525">
              <a:noFill/>
              <a:miter lim="800000"/>
              <a:headEnd/>
              <a:tailEnd/>
            </a:ln>
          </p:spPr>
        </p:pic>
      </p:grpSp>
      <p:pic>
        <p:nvPicPr>
          <p:cNvPr id="5127" name="Rectangle 454669"/>
          <p:cNvPicPr>
            <a:picLocks noChangeAspect="1" noChangeArrowheads="1"/>
          </p:cNvPicPr>
          <p:nvPr/>
        </p:nvPicPr>
        <p:blipFill>
          <a:blip r:embed="rId6" cstate="print"/>
          <a:srcRect/>
          <a:stretch>
            <a:fillRect/>
          </a:stretch>
        </p:blipFill>
        <p:spPr bwMode="auto">
          <a:xfrm>
            <a:off x="125415" y="2367910"/>
            <a:ext cx="2744785" cy="1454485"/>
          </a:xfrm>
          <a:prstGeom prst="rect">
            <a:avLst/>
          </a:prstGeom>
          <a:noFill/>
          <a:ln w="9525">
            <a:noFill/>
            <a:miter lim="800000"/>
            <a:headEnd/>
            <a:tailEnd/>
          </a:ln>
        </p:spPr>
      </p:pic>
      <p:sp>
        <p:nvSpPr>
          <p:cNvPr id="28" name="Text Box 113"/>
          <p:cNvSpPr txBox="1">
            <a:spLocks noChangeArrowheads="1"/>
          </p:cNvSpPr>
          <p:nvPr/>
        </p:nvSpPr>
        <p:spPr bwMode="auto">
          <a:xfrm>
            <a:off x="292100" y="2512543"/>
            <a:ext cx="2300788" cy="3785646"/>
          </a:xfrm>
          <a:prstGeom prst="rect">
            <a:avLst/>
          </a:prstGeom>
          <a:noFill/>
          <a:ln w="9525">
            <a:noFill/>
            <a:miter lim="800000"/>
            <a:headEnd/>
            <a:tailEnd/>
          </a:ln>
          <a:effectLst/>
        </p:spPr>
        <p:txBody>
          <a:bodyPr wrap="square" lIns="91432" tIns="45717" rIns="91432" bIns="45717">
            <a:spAutoFit/>
          </a:bodyPr>
          <a:lstStyle/>
          <a:p>
            <a:r>
              <a:rPr lang="en-US" sz="16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Users</a:t>
            </a:r>
            <a:endParaRPr lang="en-US" sz="1600" dirty="0" smtClean="0">
              <a:effectLst>
                <a:outerShdw blurRad="38100" dist="38100" dir="2700000" algn="tl">
                  <a:srgbClr val="000000">
                    <a:alpha val="43137"/>
                  </a:srgbClr>
                </a:outerShdw>
              </a:effectLst>
              <a:latin typeface="Segoe UI" pitchFamily="34" charset="0"/>
              <a:cs typeface="Segoe UI" pitchFamily="34" charset="0"/>
            </a:endParaRPr>
          </a:p>
          <a:p>
            <a:pPr>
              <a:buFont typeface="Arial" pitchFamily="34" charset="0"/>
              <a:buChar char="•"/>
            </a:pPr>
            <a:r>
              <a:rPr lang="en-US" sz="1600" dirty="0" smtClean="0">
                <a:effectLst>
                  <a:outerShdw blurRad="38100" dist="38100" dir="2700000" algn="tl">
                    <a:srgbClr val="000000">
                      <a:alpha val="43137"/>
                    </a:srgbClr>
                  </a:outerShdw>
                </a:effectLst>
                <a:latin typeface="Segoe UI" pitchFamily="34" charset="0"/>
                <a:cs typeface="Segoe UI" pitchFamily="34" charset="0"/>
              </a:rPr>
              <a:t>Active users: </a:t>
            </a:r>
            <a:r>
              <a:rPr lang="en-US" sz="1600" b="1" dirty="0" smtClean="0">
                <a:effectLst>
                  <a:outerShdw blurRad="38100" dist="38100" dir="2700000" algn="tl">
                    <a:srgbClr val="000000">
                      <a:alpha val="43137"/>
                    </a:srgbClr>
                  </a:outerShdw>
                </a:effectLst>
                <a:latin typeface="Segoe UI" pitchFamily="34" charset="0"/>
                <a:cs typeface="Segoe UI" pitchFamily="34" charset="0"/>
              </a:rPr>
              <a:t>25, 960</a:t>
            </a:r>
          </a:p>
          <a:p>
            <a:pPr>
              <a:buFont typeface="Arial" pitchFamily="34" charset="0"/>
              <a:buChar char="•"/>
            </a:pPr>
            <a:r>
              <a:rPr lang="en-US" sz="1600" dirty="0" smtClean="0">
                <a:effectLst>
                  <a:outerShdw blurRad="38100" dist="38100" dir="2700000" algn="tl">
                    <a:srgbClr val="000000">
                      <a:alpha val="43137"/>
                    </a:srgbClr>
                  </a:outerShdw>
                </a:effectLst>
                <a:latin typeface="Segoe UI" pitchFamily="34" charset="0"/>
                <a:cs typeface="Segoe UI" pitchFamily="34" charset="0"/>
              </a:rPr>
              <a:t>Unique users: </a:t>
            </a:r>
            <a:r>
              <a:rPr lang="en-US" sz="1600" b="1" dirty="0" smtClean="0">
                <a:effectLst>
                  <a:outerShdw blurRad="38100" dist="38100" dir="2700000" algn="tl">
                    <a:srgbClr val="000000">
                      <a:alpha val="43137"/>
                    </a:srgbClr>
                  </a:outerShdw>
                </a:effectLst>
                <a:latin typeface="Segoe UI" pitchFamily="34" charset="0"/>
                <a:cs typeface="Segoe UI" pitchFamily="34" charset="0"/>
              </a:rPr>
              <a:t>17,322</a:t>
            </a:r>
          </a:p>
          <a:p>
            <a:pPr marL="168275" indent="-168275" eaLnBrk="0" hangingPunct="0"/>
            <a:endParaRPr lang="en-US" sz="1600" b="1" dirty="0" smtClean="0">
              <a:solidFill>
                <a:schemeClr val="tx2"/>
              </a:solidFill>
              <a:effectLst>
                <a:outerShdw blurRad="38100" dist="38100" dir="2700000" algn="tl">
                  <a:srgbClr val="000000">
                    <a:alpha val="43137"/>
                  </a:srgbClr>
                </a:outerShdw>
              </a:effectLst>
              <a:latin typeface="Segoe UI" pitchFamily="34" charset="0"/>
              <a:cs typeface="Segoe UI" pitchFamily="34" charset="0"/>
            </a:endParaRPr>
          </a:p>
          <a:p>
            <a:pPr marL="168275" indent="-168275" eaLnBrk="0" hangingPunct="0"/>
            <a:r>
              <a:rPr lang="en-US" sz="16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Source Code Files</a:t>
            </a:r>
            <a:endParaRPr lang="en-US" sz="1600" dirty="0">
              <a:effectLst>
                <a:outerShdw blurRad="38100" dist="38100" dir="2700000" algn="tl">
                  <a:srgbClr val="000000">
                    <a:alpha val="43137"/>
                  </a:srgbClr>
                </a:outerShdw>
              </a:effectLst>
              <a:latin typeface="Segoe UI" pitchFamily="34" charset="0"/>
              <a:cs typeface="Segoe UI" pitchFamily="34" charset="0"/>
            </a:endParaRPr>
          </a:p>
          <a:p>
            <a:pPr>
              <a:buFont typeface="Arial" pitchFamily="34" charset="0"/>
              <a:buChar char="•"/>
            </a:pPr>
            <a:r>
              <a:rPr lang="en-US" sz="1600" dirty="0" smtClean="0">
                <a:effectLst>
                  <a:outerShdw blurRad="38100" dist="38100" dir="2700000" algn="tl">
                    <a:srgbClr val="000000">
                      <a:alpha val="43137"/>
                    </a:srgbClr>
                  </a:outerShdw>
                </a:effectLst>
                <a:latin typeface="Segoe UI" pitchFamily="34" charset="0"/>
                <a:cs typeface="Segoe UI" pitchFamily="34" charset="0"/>
              </a:rPr>
              <a:t> Files: </a:t>
            </a:r>
            <a:r>
              <a:rPr lang="en-US" sz="1600" b="1" dirty="0" smtClean="0">
                <a:effectLst>
                  <a:outerShdw blurRad="38100" dist="38100" dir="2700000" algn="tl">
                    <a:srgbClr val="000000">
                      <a:alpha val="43137"/>
                    </a:srgbClr>
                  </a:outerShdw>
                </a:effectLst>
                <a:latin typeface="Segoe UI" pitchFamily="34" charset="0"/>
                <a:cs typeface="Segoe UI" pitchFamily="34" charset="0"/>
              </a:rPr>
              <a:t>101,486,122</a:t>
            </a:r>
          </a:p>
          <a:p>
            <a:pPr>
              <a:buFont typeface="Arial" pitchFamily="34" charset="0"/>
              <a:buChar char="•"/>
            </a:pPr>
            <a:endParaRPr lang="en-US" sz="1600" dirty="0" smtClean="0">
              <a:effectLst>
                <a:outerShdw blurRad="38100" dist="38100" dir="2700000" algn="tl">
                  <a:srgbClr val="000000">
                    <a:alpha val="43137"/>
                  </a:srgbClr>
                </a:outerShdw>
              </a:effectLst>
              <a:latin typeface="Segoe UI" pitchFamily="34" charset="0"/>
              <a:cs typeface="Segoe UI" pitchFamily="34" charset="0"/>
            </a:endParaRPr>
          </a:p>
          <a:p>
            <a:pPr marL="168275" indent="-168275" eaLnBrk="0" hangingPunct="0"/>
            <a:r>
              <a:rPr lang="en-US" sz="16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Team Projects</a:t>
            </a:r>
          </a:p>
          <a:p>
            <a:pPr marL="168275" indent="-168275">
              <a:buFont typeface="Arial" pitchFamily="34" charset="0"/>
              <a:buChar char="•"/>
            </a:pPr>
            <a:r>
              <a:rPr lang="en-US" sz="1600" b="1" dirty="0" smtClean="0">
                <a:effectLst>
                  <a:outerShdw blurRad="38100" dist="38100" dir="2700000" algn="tl">
                    <a:srgbClr val="000000">
                      <a:alpha val="43137"/>
                    </a:srgbClr>
                  </a:outerShdw>
                </a:effectLst>
                <a:latin typeface="Segoe UI" pitchFamily="34" charset="0"/>
                <a:cs typeface="Segoe UI" pitchFamily="34" charset="0"/>
              </a:rPr>
              <a:t>6,750</a:t>
            </a:r>
          </a:p>
          <a:p>
            <a:endParaRPr lang="en-US" sz="1600" b="1" dirty="0" smtClean="0">
              <a:solidFill>
                <a:schemeClr val="tx2"/>
              </a:solidFill>
              <a:effectLst>
                <a:outerShdw blurRad="38100" dist="38100" dir="2700000" algn="tl">
                  <a:srgbClr val="000000">
                    <a:alpha val="43137"/>
                  </a:srgbClr>
                </a:outerShdw>
              </a:effectLst>
              <a:latin typeface="Segoe UI" pitchFamily="34" charset="0"/>
              <a:cs typeface="Segoe UI" pitchFamily="34" charset="0"/>
            </a:endParaRPr>
          </a:p>
          <a:p>
            <a:r>
              <a:rPr lang="en-US" sz="16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Work Items</a:t>
            </a:r>
          </a:p>
          <a:p>
            <a:pPr>
              <a:buFont typeface="Arial" pitchFamily="34" charset="0"/>
              <a:buChar char="•"/>
            </a:pPr>
            <a:r>
              <a:rPr lang="en-US" sz="1600" dirty="0" smtClean="0">
                <a:effectLst>
                  <a:outerShdw blurRad="38100" dist="38100" dir="2700000" algn="tl">
                    <a:srgbClr val="000000">
                      <a:alpha val="43137"/>
                    </a:srgbClr>
                  </a:outerShdw>
                </a:effectLst>
                <a:latin typeface="Segoe UI" pitchFamily="34" charset="0"/>
                <a:cs typeface="Segoe UI" pitchFamily="34" charset="0"/>
              </a:rPr>
              <a:t> </a:t>
            </a:r>
            <a:r>
              <a:rPr lang="en-US" sz="1600" b="1" dirty="0" smtClean="0">
                <a:effectLst>
                  <a:outerShdw blurRad="38100" dist="38100" dir="2700000" algn="tl">
                    <a:srgbClr val="000000">
                      <a:alpha val="43137"/>
                    </a:srgbClr>
                  </a:outerShdw>
                </a:effectLst>
                <a:latin typeface="Segoe UI" pitchFamily="34" charset="0"/>
                <a:cs typeface="Segoe UI" pitchFamily="34" charset="0"/>
              </a:rPr>
              <a:t> 8,734,391</a:t>
            </a:r>
          </a:p>
          <a:p>
            <a:pPr>
              <a:buFont typeface="Arial" pitchFamily="34" charset="0"/>
              <a:buChar char="•"/>
            </a:pPr>
            <a:endParaRPr lang="en-US" sz="1600" dirty="0" smtClean="0">
              <a:effectLst>
                <a:outerShdw blurRad="38100" dist="38100" dir="2700000" algn="tl">
                  <a:srgbClr val="000000">
                    <a:alpha val="43137"/>
                  </a:srgbClr>
                </a:outerShdw>
              </a:effectLst>
              <a:latin typeface="Segoe UI" pitchFamily="34" charset="0"/>
              <a:cs typeface="Segoe UI" pitchFamily="34" charset="0"/>
            </a:endParaRPr>
          </a:p>
          <a:p>
            <a:pPr marL="168275" indent="-168275" eaLnBrk="0" hangingPunct="0"/>
            <a:r>
              <a:rPr lang="en-US" sz="16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Monthly Team Builds</a:t>
            </a:r>
          </a:p>
          <a:p>
            <a:pPr marL="168275" indent="-168275">
              <a:buFont typeface="Arial" pitchFamily="34" charset="0"/>
              <a:buChar char="•"/>
            </a:pPr>
            <a:r>
              <a:rPr lang="en-US" sz="1600" b="1" dirty="0" smtClean="0">
                <a:effectLst>
                  <a:outerShdw blurRad="38100" dist="38100" dir="2700000" algn="tl">
                    <a:srgbClr val="000000">
                      <a:alpha val="43137"/>
                    </a:srgbClr>
                  </a:outerShdw>
                </a:effectLst>
                <a:latin typeface="Segoe UI" pitchFamily="34" charset="0"/>
                <a:cs typeface="Segoe UI" pitchFamily="34" charset="0"/>
              </a:rPr>
              <a:t>1,134,310</a:t>
            </a:r>
          </a:p>
        </p:txBody>
      </p:sp>
      <p:grpSp>
        <p:nvGrpSpPr>
          <p:cNvPr id="32" name="Group 7"/>
          <p:cNvGrpSpPr>
            <a:grpSpLocks/>
          </p:cNvGrpSpPr>
          <p:nvPr/>
        </p:nvGrpSpPr>
        <p:grpSpPr bwMode="auto">
          <a:xfrm>
            <a:off x="2828204" y="2364249"/>
            <a:ext cx="2304288" cy="3729038"/>
            <a:chOff x="204" y="1152"/>
            <a:chExt cx="1716" cy="2349"/>
          </a:xfrm>
        </p:grpSpPr>
        <p:pic>
          <p:nvPicPr>
            <p:cNvPr id="33" name="Rectangle 454663"/>
            <p:cNvPicPr>
              <a:picLocks noChangeAspect="1" noChangeArrowheads="1"/>
            </p:cNvPicPr>
            <p:nvPr/>
          </p:nvPicPr>
          <p:blipFill>
            <a:blip r:embed="rId4" cstate="print"/>
            <a:srcRect/>
            <a:stretch>
              <a:fillRect/>
            </a:stretch>
          </p:blipFill>
          <p:spPr bwMode="auto">
            <a:xfrm rot="10800000">
              <a:off x="244" y="1200"/>
              <a:ext cx="1641" cy="2301"/>
            </a:xfrm>
            <a:prstGeom prst="rect">
              <a:avLst/>
            </a:prstGeom>
            <a:noFill/>
            <a:ln w="9525">
              <a:noFill/>
              <a:miter lim="800000"/>
              <a:headEnd/>
              <a:tailEnd/>
            </a:ln>
          </p:spPr>
        </p:pic>
        <p:pic>
          <p:nvPicPr>
            <p:cNvPr id="34" name="Rectangle 454664"/>
            <p:cNvPicPr>
              <a:picLocks noChangeAspect="1" noChangeArrowheads="1"/>
            </p:cNvPicPr>
            <p:nvPr/>
          </p:nvPicPr>
          <p:blipFill>
            <a:blip r:embed="rId5" cstate="print"/>
            <a:srcRect/>
            <a:stretch>
              <a:fillRect/>
            </a:stretch>
          </p:blipFill>
          <p:spPr bwMode="auto">
            <a:xfrm>
              <a:off x="204" y="1152"/>
              <a:ext cx="1716" cy="2324"/>
            </a:xfrm>
            <a:prstGeom prst="rect">
              <a:avLst/>
            </a:prstGeom>
            <a:noFill/>
            <a:ln w="9525">
              <a:noFill/>
              <a:miter lim="800000"/>
              <a:headEnd/>
              <a:tailEnd/>
            </a:ln>
          </p:spPr>
        </p:pic>
      </p:grpSp>
      <p:pic>
        <p:nvPicPr>
          <p:cNvPr id="35" name="Rectangle 454669"/>
          <p:cNvPicPr>
            <a:picLocks noChangeAspect="1" noChangeArrowheads="1"/>
          </p:cNvPicPr>
          <p:nvPr/>
        </p:nvPicPr>
        <p:blipFill>
          <a:blip r:embed="rId6" cstate="print"/>
          <a:srcRect/>
          <a:stretch>
            <a:fillRect/>
          </a:stretch>
        </p:blipFill>
        <p:spPr bwMode="auto">
          <a:xfrm>
            <a:off x="2805455" y="2333320"/>
            <a:ext cx="2744785" cy="3567109"/>
          </a:xfrm>
          <a:prstGeom prst="rect">
            <a:avLst/>
          </a:prstGeom>
          <a:noFill/>
          <a:ln w="9525">
            <a:noFill/>
            <a:miter lim="800000"/>
            <a:headEnd/>
            <a:tailEnd/>
          </a:ln>
        </p:spPr>
      </p:pic>
      <p:sp>
        <p:nvSpPr>
          <p:cNvPr id="27" name="Text Box 111"/>
          <p:cNvSpPr txBox="1">
            <a:spLocks noChangeArrowheads="1"/>
          </p:cNvSpPr>
          <p:nvPr/>
        </p:nvSpPr>
        <p:spPr bwMode="auto">
          <a:xfrm>
            <a:off x="2921340" y="2588649"/>
            <a:ext cx="2134992" cy="2554539"/>
          </a:xfrm>
          <a:prstGeom prst="rect">
            <a:avLst/>
          </a:prstGeom>
          <a:noFill/>
          <a:ln w="9525">
            <a:noFill/>
            <a:miter lim="800000"/>
            <a:headEnd/>
            <a:tailEnd/>
          </a:ln>
          <a:effectLst/>
        </p:spPr>
        <p:txBody>
          <a:bodyPr wrap="square" lIns="91432" tIns="45717" rIns="91432" bIns="45717">
            <a:spAutoFit/>
          </a:bodyPr>
          <a:lstStyle/>
          <a:p>
            <a:pPr marL="168275" indent="-168275" eaLnBrk="0" hangingPunct="0"/>
            <a:r>
              <a:rPr lang="en-US" sz="16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Availability</a:t>
            </a:r>
            <a:endParaRPr lang="en-US" sz="1600" dirty="0">
              <a:solidFill>
                <a:schemeClr val="tx2"/>
              </a:solidFill>
              <a:effectLst>
                <a:outerShdw blurRad="38100" dist="38100" dir="2700000" algn="tl">
                  <a:srgbClr val="000000">
                    <a:alpha val="43137"/>
                  </a:srgbClr>
                </a:outerShdw>
              </a:effectLst>
              <a:latin typeface="Segoe UI" pitchFamily="34" charset="0"/>
              <a:cs typeface="Segoe UI" pitchFamily="34" charset="0"/>
            </a:endParaRPr>
          </a:p>
          <a:p>
            <a:pPr marL="168275" indent="-168275">
              <a:buFontTx/>
              <a:buBlip>
                <a:blip r:embed="rId7"/>
              </a:buBlip>
            </a:pPr>
            <a:r>
              <a:rPr lang="en-US" sz="1600" b="1" dirty="0" smtClean="0">
                <a:effectLst>
                  <a:outerShdw blurRad="38100" dist="38100" dir="2700000" algn="tl">
                    <a:srgbClr val="000000">
                      <a:alpha val="43137"/>
                    </a:srgbClr>
                  </a:outerShdw>
                </a:effectLst>
                <a:latin typeface="Segoe UI" pitchFamily="34" charset="0"/>
                <a:cs typeface="Segoe UI" pitchFamily="34" charset="0"/>
              </a:rPr>
              <a:t>99.83% </a:t>
            </a:r>
            <a:r>
              <a:rPr lang="en-US" sz="1600" dirty="0" smtClean="0">
                <a:effectLst>
                  <a:outerShdw blurRad="38100" dist="38100" dir="2700000" algn="tl">
                    <a:srgbClr val="000000">
                      <a:alpha val="43137"/>
                    </a:srgbClr>
                  </a:outerShdw>
                </a:effectLst>
                <a:latin typeface="Segoe UI" pitchFamily="34" charset="0"/>
                <a:cs typeface="Segoe UI" pitchFamily="34" charset="0"/>
              </a:rPr>
              <a:t>uptime</a:t>
            </a:r>
          </a:p>
          <a:p>
            <a:pPr marL="168275" indent="-168275">
              <a:buFontTx/>
              <a:buBlip>
                <a:blip r:embed="rId7"/>
              </a:buBlip>
            </a:pPr>
            <a:endParaRPr lang="en-US" sz="1600" dirty="0" smtClean="0">
              <a:effectLst>
                <a:outerShdw blurRad="38100" dist="38100" dir="2700000" algn="tl">
                  <a:srgbClr val="000000">
                    <a:alpha val="43137"/>
                  </a:srgbClr>
                </a:outerShdw>
              </a:effectLst>
              <a:latin typeface="Segoe UI" pitchFamily="34" charset="0"/>
              <a:cs typeface="Segoe UI" pitchFamily="34" charset="0"/>
            </a:endParaRPr>
          </a:p>
          <a:p>
            <a:pPr marL="168275" indent="-168275" eaLnBrk="0" hangingPunct="0"/>
            <a:r>
              <a:rPr lang="en-US" sz="1600"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Proxy Server</a:t>
            </a:r>
          </a:p>
          <a:p>
            <a:pPr marL="168275" indent="-168275">
              <a:buFontTx/>
              <a:buBlip>
                <a:blip r:embed="rId7"/>
              </a:buBlip>
            </a:pPr>
            <a:r>
              <a:rPr lang="en-US" sz="1600" b="1" dirty="0" smtClean="0">
                <a:effectLst>
                  <a:outerShdw blurRad="38100" dist="38100" dir="2700000" algn="tl">
                    <a:srgbClr val="000000">
                      <a:alpha val="43137"/>
                    </a:srgbClr>
                  </a:outerShdw>
                </a:effectLst>
                <a:latin typeface="Segoe UI" pitchFamily="34" charset="0"/>
                <a:cs typeface="Segoe UI" pitchFamily="34" charset="0"/>
              </a:rPr>
              <a:t>6 proxies </a:t>
            </a:r>
            <a:r>
              <a:rPr lang="en-US" sz="1600" dirty="0" smtClean="0">
                <a:effectLst>
                  <a:outerShdw blurRad="38100" dist="38100" dir="2700000" algn="tl">
                    <a:srgbClr val="000000">
                      <a:alpha val="43137"/>
                    </a:srgbClr>
                  </a:outerShdw>
                </a:effectLst>
                <a:latin typeface="Segoe UI" pitchFamily="34" charset="0"/>
                <a:cs typeface="Segoe UI" pitchFamily="34" charset="0"/>
              </a:rPr>
              <a:t>configured serving a load of </a:t>
            </a:r>
            <a:r>
              <a:rPr lang="en-US" sz="1600" b="1" dirty="0" smtClean="0">
                <a:effectLst>
                  <a:outerShdw blurRad="38100" dist="38100" dir="2700000" algn="tl">
                    <a:srgbClr val="000000">
                      <a:alpha val="43137"/>
                    </a:srgbClr>
                  </a:outerShdw>
                </a:effectLst>
                <a:latin typeface="Segoe UI" pitchFamily="34" charset="0"/>
                <a:cs typeface="Segoe UI" pitchFamily="34" charset="0"/>
              </a:rPr>
              <a:t>100,000,000+</a:t>
            </a:r>
            <a:r>
              <a:rPr lang="en-US" sz="1600" dirty="0" smtClean="0">
                <a:effectLst>
                  <a:outerShdw blurRad="38100" dist="38100" dir="2700000" algn="tl">
                    <a:srgbClr val="000000">
                      <a:alpha val="43137"/>
                    </a:srgbClr>
                  </a:outerShdw>
                </a:effectLst>
                <a:latin typeface="Segoe UI" pitchFamily="34" charset="0"/>
                <a:cs typeface="Segoe UI" pitchFamily="34" charset="0"/>
              </a:rPr>
              <a:t> requests per week</a:t>
            </a:r>
          </a:p>
          <a:p>
            <a:pPr marL="168275" indent="-168275">
              <a:buFontTx/>
              <a:buBlip>
                <a:blip r:embed="rId7"/>
              </a:buBlip>
            </a:pPr>
            <a:r>
              <a:rPr lang="en-US" sz="1600" dirty="0" smtClean="0">
                <a:effectLst>
                  <a:outerShdw blurRad="38100" dist="38100" dir="2700000" algn="tl">
                    <a:srgbClr val="000000">
                      <a:alpha val="43137"/>
                    </a:srgbClr>
                  </a:outerShdw>
                </a:effectLst>
                <a:latin typeface="Segoe UI" pitchFamily="34" charset="0"/>
                <a:cs typeface="Segoe UI" pitchFamily="34" charset="0"/>
              </a:rPr>
              <a:t>700 GB SAN ea.</a:t>
            </a:r>
            <a:endParaRPr lang="en-US" sz="1600" dirty="0">
              <a:effectLst>
                <a:outerShdw blurRad="38100" dist="38100" dir="2700000" algn="tl">
                  <a:srgbClr val="000000">
                    <a:alpha val="43137"/>
                  </a:srgbClr>
                </a:outerShdw>
              </a:effectLst>
              <a:latin typeface="Segoe UI" pitchFamily="34" charset="0"/>
              <a:cs typeface="Segoe UI" pitchFamily="34" charset="0"/>
            </a:endParaRPr>
          </a:p>
        </p:txBody>
      </p:sp>
      <p:grpSp>
        <p:nvGrpSpPr>
          <p:cNvPr id="39" name="Group 7"/>
          <p:cNvGrpSpPr>
            <a:grpSpLocks/>
          </p:cNvGrpSpPr>
          <p:nvPr/>
        </p:nvGrpSpPr>
        <p:grpSpPr bwMode="auto">
          <a:xfrm>
            <a:off x="5298200" y="2364249"/>
            <a:ext cx="3657575" cy="3729038"/>
            <a:chOff x="204" y="1152"/>
            <a:chExt cx="1716" cy="2349"/>
          </a:xfrm>
        </p:grpSpPr>
        <p:pic>
          <p:nvPicPr>
            <p:cNvPr id="40" name="Rectangle 454663"/>
            <p:cNvPicPr>
              <a:picLocks noChangeAspect="1" noChangeArrowheads="1"/>
            </p:cNvPicPr>
            <p:nvPr/>
          </p:nvPicPr>
          <p:blipFill>
            <a:blip r:embed="rId4" cstate="print"/>
            <a:srcRect/>
            <a:stretch>
              <a:fillRect/>
            </a:stretch>
          </p:blipFill>
          <p:spPr bwMode="auto">
            <a:xfrm rot="10800000">
              <a:off x="244" y="1200"/>
              <a:ext cx="1641" cy="2301"/>
            </a:xfrm>
            <a:prstGeom prst="rect">
              <a:avLst/>
            </a:prstGeom>
            <a:noFill/>
            <a:ln w="9525">
              <a:noFill/>
              <a:miter lim="800000"/>
              <a:headEnd/>
              <a:tailEnd/>
            </a:ln>
          </p:spPr>
        </p:pic>
        <p:pic>
          <p:nvPicPr>
            <p:cNvPr id="41" name="Rectangle 454664"/>
            <p:cNvPicPr>
              <a:picLocks noChangeAspect="1" noChangeArrowheads="1"/>
            </p:cNvPicPr>
            <p:nvPr/>
          </p:nvPicPr>
          <p:blipFill>
            <a:blip r:embed="rId5" cstate="print"/>
            <a:srcRect/>
            <a:stretch>
              <a:fillRect/>
            </a:stretch>
          </p:blipFill>
          <p:spPr bwMode="auto">
            <a:xfrm>
              <a:off x="204" y="1152"/>
              <a:ext cx="1716" cy="2324"/>
            </a:xfrm>
            <a:prstGeom prst="rect">
              <a:avLst/>
            </a:prstGeom>
            <a:noFill/>
            <a:ln w="9525">
              <a:noFill/>
              <a:miter lim="800000"/>
              <a:headEnd/>
              <a:tailEnd/>
            </a:ln>
          </p:spPr>
        </p:pic>
      </p:grpSp>
      <p:pic>
        <p:nvPicPr>
          <p:cNvPr id="42" name="Rectangle 454669"/>
          <p:cNvPicPr>
            <a:picLocks noChangeAspect="1" noChangeArrowheads="1"/>
          </p:cNvPicPr>
          <p:nvPr/>
        </p:nvPicPr>
        <p:blipFill>
          <a:blip r:embed="rId6" cstate="print"/>
          <a:srcRect/>
          <a:stretch>
            <a:fillRect/>
          </a:stretch>
        </p:blipFill>
        <p:spPr bwMode="auto">
          <a:xfrm>
            <a:off x="5310726" y="2367214"/>
            <a:ext cx="4008265" cy="3567109"/>
          </a:xfrm>
          <a:prstGeom prst="rect">
            <a:avLst/>
          </a:prstGeom>
          <a:noFill/>
          <a:ln w="9525">
            <a:noFill/>
            <a:miter lim="800000"/>
            <a:headEnd/>
            <a:tailEnd/>
          </a:ln>
        </p:spPr>
      </p:pic>
      <p:sp>
        <p:nvSpPr>
          <p:cNvPr id="38" name="Text Box 111"/>
          <p:cNvSpPr txBox="1">
            <a:spLocks noChangeArrowheads="1"/>
          </p:cNvSpPr>
          <p:nvPr/>
        </p:nvSpPr>
        <p:spPr bwMode="auto">
          <a:xfrm>
            <a:off x="5536195" y="2531245"/>
            <a:ext cx="3281234" cy="3293203"/>
          </a:xfrm>
          <a:prstGeom prst="rect">
            <a:avLst/>
          </a:prstGeom>
          <a:noFill/>
          <a:ln w="9525">
            <a:noFill/>
            <a:miter lim="800000"/>
            <a:headEnd/>
            <a:tailEnd/>
          </a:ln>
          <a:effectLst/>
        </p:spPr>
        <p:txBody>
          <a:bodyPr wrap="square" lIns="91432" tIns="45717" rIns="91432" bIns="45717">
            <a:spAutoFit/>
          </a:bodyPr>
          <a:lstStyle/>
          <a:p>
            <a:pPr marL="168275" indent="-168275" eaLnBrk="0" hangingPunct="0"/>
            <a:r>
              <a:rPr lang="en-US" sz="1600" b="1" dirty="0" smtClean="0">
                <a:solidFill>
                  <a:schemeClr val="tx2"/>
                </a:solidFill>
                <a:effectLst>
                  <a:outerShdw blurRad="38100" dist="38100" dir="2700000" algn="tl">
                    <a:srgbClr val="000000">
                      <a:alpha val="43137"/>
                    </a:srgbClr>
                  </a:outerShdw>
                </a:effectLst>
                <a:latin typeface="Segoe UI" pitchFamily="34" charset="0"/>
                <a:cs typeface="Segoe UI" pitchFamily="34" charset="0"/>
              </a:rPr>
              <a:t>Hardware</a:t>
            </a:r>
          </a:p>
          <a:p>
            <a:pPr marL="168275" indent="-168275">
              <a:buFontTx/>
              <a:buBlip>
                <a:blip r:embed="rId7"/>
              </a:buBlip>
            </a:pPr>
            <a:r>
              <a:rPr lang="en-US" sz="1600" b="1" dirty="0" smtClean="0">
                <a:effectLst>
                  <a:outerShdw blurRad="38100" dist="38100" dir="2700000" algn="tl">
                    <a:srgbClr val="000000">
                      <a:alpha val="43137"/>
                    </a:srgbClr>
                  </a:outerShdw>
                </a:effectLst>
                <a:latin typeface="Segoe UI" pitchFamily="34" charset="0"/>
                <a:cs typeface="Segoe UI" pitchFamily="34" charset="0"/>
              </a:rPr>
              <a:t>App Tier</a:t>
            </a:r>
            <a:r>
              <a:rPr lang="en-US" sz="1600" dirty="0" smtClean="0">
                <a:effectLst>
                  <a:outerShdw blurRad="38100" dist="38100" dir="2700000" algn="tl">
                    <a:srgbClr val="000000">
                      <a:alpha val="43137"/>
                    </a:srgbClr>
                  </a:outerShdw>
                </a:effectLst>
                <a:latin typeface="Segoe UI" pitchFamily="34" charset="0"/>
                <a:cs typeface="Segoe UI" pitchFamily="34" charset="0"/>
              </a:rPr>
              <a:t>: 8-way, 2x HP </a:t>
            </a:r>
            <a:r>
              <a:rPr lang="en-US" sz="1600" dirty="0" err="1" smtClean="0">
                <a:effectLst>
                  <a:outerShdw blurRad="38100" dist="38100" dir="2700000" algn="tl">
                    <a:srgbClr val="000000">
                      <a:alpha val="43137"/>
                    </a:srgbClr>
                  </a:outerShdw>
                </a:effectLst>
                <a:latin typeface="Segoe UI" pitchFamily="34" charset="0"/>
                <a:cs typeface="Segoe UI" pitchFamily="34" charset="0"/>
              </a:rPr>
              <a:t>ProLiant</a:t>
            </a:r>
            <a:r>
              <a:rPr lang="en-US" sz="1600" dirty="0" smtClean="0">
                <a:effectLst>
                  <a:outerShdw blurRad="38100" dist="38100" dir="2700000" algn="tl">
                    <a:srgbClr val="000000">
                      <a:alpha val="43137"/>
                    </a:srgbClr>
                  </a:outerShdw>
                </a:effectLst>
                <a:latin typeface="Segoe UI" pitchFamily="34" charset="0"/>
                <a:cs typeface="Segoe UI" pitchFamily="34" charset="0"/>
              </a:rPr>
              <a:t> with 16GB of RAM</a:t>
            </a:r>
          </a:p>
          <a:p>
            <a:pPr marL="168275" indent="-168275">
              <a:buFontTx/>
              <a:buBlip>
                <a:blip r:embed="rId7"/>
              </a:buBlip>
            </a:pPr>
            <a:r>
              <a:rPr lang="en-US" sz="1600" dirty="0" smtClean="0">
                <a:effectLst>
                  <a:outerShdw blurRad="38100" dist="38100" dir="2700000" algn="tl">
                    <a:srgbClr val="000000">
                      <a:alpha val="43137"/>
                    </a:srgbClr>
                  </a:outerShdw>
                </a:effectLst>
                <a:latin typeface="Segoe UI" pitchFamily="34" charset="0"/>
                <a:cs typeface="Segoe UI" pitchFamily="34" charset="0"/>
              </a:rPr>
              <a:t>64-Bit Windows Server 2008 R2</a:t>
            </a:r>
          </a:p>
          <a:p>
            <a:pPr marL="168275" indent="-168275">
              <a:buBlip>
                <a:blip r:embed="rId7"/>
              </a:buBlip>
            </a:pPr>
            <a:r>
              <a:rPr lang="en-US" sz="1600" smtClean="0">
                <a:latin typeface="Segoe UI" pitchFamily="34" charset="0"/>
                <a:cs typeface="Segoe UI" pitchFamily="34" charset="0"/>
              </a:rPr>
              <a:t>Reporting </a:t>
            </a:r>
            <a:r>
              <a:rPr lang="en-US" sz="1600" dirty="0" smtClean="0">
                <a:latin typeface="Segoe UI" pitchFamily="34" charset="0"/>
                <a:cs typeface="Segoe UI" pitchFamily="34" charset="0"/>
              </a:rPr>
              <a:t>Services are installed.</a:t>
            </a:r>
          </a:p>
          <a:p>
            <a:pPr marL="168275" indent="-168275">
              <a:buBlip>
                <a:blip r:embed="rId7"/>
              </a:buBlip>
            </a:pPr>
            <a:r>
              <a:rPr lang="en-US" sz="1600" dirty="0" smtClean="0">
                <a:effectLst>
                  <a:outerShdw blurRad="38100" dist="38100" dir="2700000" algn="tl">
                    <a:srgbClr val="000000">
                      <a:alpha val="43137"/>
                    </a:srgbClr>
                  </a:outerShdw>
                </a:effectLst>
                <a:latin typeface="Segoe UI" pitchFamily="34" charset="0"/>
                <a:cs typeface="Segoe UI" pitchFamily="34" charset="0"/>
              </a:rPr>
              <a:t>Load Balanced</a:t>
            </a:r>
          </a:p>
          <a:p>
            <a:pPr marL="168275" indent="-168275">
              <a:buFont typeface="Arial" pitchFamily="34" charset="0"/>
              <a:buChar char="•"/>
            </a:pPr>
            <a:endParaRPr lang="en-US" sz="1600" dirty="0" smtClean="0">
              <a:effectLst>
                <a:outerShdw blurRad="38100" dist="38100" dir="2700000" algn="tl">
                  <a:srgbClr val="000000">
                    <a:alpha val="43137"/>
                  </a:srgbClr>
                </a:outerShdw>
              </a:effectLst>
              <a:latin typeface="Segoe UI" pitchFamily="34" charset="0"/>
              <a:cs typeface="Segoe UI" pitchFamily="34" charset="0"/>
            </a:endParaRPr>
          </a:p>
          <a:p>
            <a:pPr marL="168275" indent="-168275">
              <a:buFontTx/>
              <a:buBlip>
                <a:blip r:embed="rId7"/>
              </a:buBlip>
            </a:pPr>
            <a:r>
              <a:rPr lang="en-US" sz="1600" b="1" dirty="0" smtClean="0">
                <a:effectLst>
                  <a:outerShdw blurRad="38100" dist="38100" dir="2700000" algn="tl">
                    <a:srgbClr val="000000">
                      <a:alpha val="43137"/>
                    </a:srgbClr>
                  </a:outerShdw>
                </a:effectLst>
                <a:latin typeface="Segoe UI" pitchFamily="34" charset="0"/>
                <a:cs typeface="Segoe UI" pitchFamily="34" charset="0"/>
              </a:rPr>
              <a:t>Data Tier-Single Instance</a:t>
            </a:r>
            <a:r>
              <a:rPr lang="en-US" sz="1600" dirty="0" smtClean="0">
                <a:effectLst>
                  <a:outerShdw blurRad="38100" dist="38100" dir="2700000" algn="tl">
                    <a:srgbClr val="000000">
                      <a:alpha val="43137"/>
                    </a:srgbClr>
                  </a:outerShdw>
                </a:effectLst>
                <a:latin typeface="Segoe UI" pitchFamily="34" charset="0"/>
                <a:cs typeface="Segoe UI" pitchFamily="34" charset="0"/>
              </a:rPr>
              <a:t>: 24-way, 2x HP with 128GB of RAM</a:t>
            </a:r>
          </a:p>
          <a:p>
            <a:pPr marL="168275" indent="-168275">
              <a:buBlip>
                <a:blip r:embed="rId7"/>
              </a:buBlip>
            </a:pPr>
            <a:r>
              <a:rPr lang="en-US" sz="1600" dirty="0" smtClean="0">
                <a:effectLst>
                  <a:outerShdw blurRad="38100" dist="38100" dir="2700000" algn="tl">
                    <a:srgbClr val="000000">
                      <a:alpha val="43137"/>
                    </a:srgbClr>
                  </a:outerShdw>
                </a:effectLst>
                <a:latin typeface="Segoe UI" pitchFamily="34" charset="0"/>
                <a:cs typeface="Segoe UI" pitchFamily="34" charset="0"/>
              </a:rPr>
              <a:t>64-Bit Windows Server 2008 R2</a:t>
            </a:r>
          </a:p>
          <a:p>
            <a:pPr marL="168275" indent="-168275">
              <a:buBlip>
                <a:blip r:embed="rId7"/>
              </a:buBlip>
            </a:pPr>
            <a:r>
              <a:rPr lang="en-US" sz="1600" dirty="0" smtClean="0">
                <a:effectLst>
                  <a:outerShdw blurRad="38100" dist="38100" dir="2700000" algn="tl">
                    <a:srgbClr val="000000">
                      <a:alpha val="43137"/>
                    </a:srgbClr>
                  </a:outerShdw>
                </a:effectLst>
                <a:latin typeface="Segoe UI" pitchFamily="34" charset="0"/>
                <a:cs typeface="Segoe UI" pitchFamily="34" charset="0"/>
              </a:rPr>
              <a:t>Failover cluster configuration</a:t>
            </a:r>
          </a:p>
          <a:p>
            <a:pPr marL="168275" indent="-168275">
              <a:buBlip>
                <a:blip r:embed="rId7"/>
              </a:buBlip>
            </a:pPr>
            <a:r>
              <a:rPr lang="en-US" sz="1600" dirty="0" smtClean="0">
                <a:effectLst>
                  <a:outerShdw blurRad="38100" dist="38100" dir="2700000" algn="tl">
                    <a:srgbClr val="000000">
                      <a:alpha val="43137"/>
                    </a:srgbClr>
                  </a:outerShdw>
                </a:effectLst>
                <a:latin typeface="Segoe UI" pitchFamily="34" charset="0"/>
                <a:cs typeface="Segoe UI" pitchFamily="34" charset="0"/>
              </a:rPr>
              <a:t>400 dedicated spindles</a:t>
            </a:r>
          </a:p>
          <a:p>
            <a:pPr marL="168275" indent="-168275">
              <a:buBlip>
                <a:blip r:embed="rId7"/>
              </a:buBlip>
            </a:pPr>
            <a:r>
              <a:rPr lang="en-US" sz="1600" dirty="0" smtClean="0">
                <a:effectLst>
                  <a:outerShdw blurRad="38100" dist="38100" dir="2700000" algn="tl">
                    <a:srgbClr val="000000">
                      <a:alpha val="43137"/>
                    </a:srgbClr>
                  </a:outerShdw>
                </a:effectLst>
                <a:latin typeface="Segoe UI" pitchFamily="34" charset="0"/>
                <a:cs typeface="Segoe UI" pitchFamily="34" charset="0"/>
              </a:rPr>
              <a:t>60 TB of storage total</a:t>
            </a:r>
            <a:endParaRPr lang="en-US" sz="1600" dirty="0">
              <a:effectLst>
                <a:outerShdw blurRad="38100" dist="38100" dir="2700000" algn="tl">
                  <a:srgbClr val="000000">
                    <a:alpha val="43137"/>
                  </a:srgbClr>
                </a:outerShdw>
              </a:effectLst>
              <a:latin typeface="Segoe UI" pitchFamily="34" charset="0"/>
              <a:cs typeface="Segoe UI" pitchFamily="34" charset="0"/>
            </a:endParaRPr>
          </a:p>
        </p:txBody>
      </p:sp>
      <p:pic>
        <p:nvPicPr>
          <p:cNvPr id="19" name="Picture 2" descr="Microsoft logo and tagline"/>
          <p:cNvPicPr>
            <a:picLocks noChangeAspect="1" noChangeArrowheads="1"/>
          </p:cNvPicPr>
          <p:nvPr/>
        </p:nvPicPr>
        <p:blipFill>
          <a:blip r:embed="rId8" cstate="print"/>
          <a:stretch>
            <a:fillRect/>
          </a:stretch>
        </p:blipFill>
        <p:spPr bwMode="black">
          <a:xfrm>
            <a:off x="2984054" y="6322125"/>
            <a:ext cx="2222241" cy="51047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54657"/>
          <p:cNvSpPr>
            <a:spLocks noGrp="1" noChangeArrowheads="1"/>
          </p:cNvSpPr>
          <p:nvPr>
            <p:ph type="title"/>
          </p:nvPr>
        </p:nvSpPr>
        <p:spPr>
          <a:xfrm>
            <a:off x="368300" y="147511"/>
            <a:ext cx="8382000" cy="609398"/>
          </a:xfrm>
        </p:spPr>
        <p:txBody>
          <a:bodyPr/>
          <a:lstStyle/>
          <a:p>
            <a:r>
              <a:rPr lang="en-US" b="1" dirty="0" smtClean="0">
                <a:effectLst>
                  <a:outerShdw blurRad="38100" dist="38100" dir="2700000" algn="tl">
                    <a:srgbClr val="000000">
                      <a:alpha val="43137"/>
                    </a:srgbClr>
                  </a:outerShdw>
                </a:effectLst>
              </a:rPr>
              <a:t>Microsoft TFS Environment</a:t>
            </a:r>
            <a:br>
              <a:rPr lang="en-US" b="1" dirty="0" smtClean="0">
                <a:effectLst>
                  <a:outerShdw blurRad="38100" dist="38100" dir="2700000" algn="tl">
                    <a:srgbClr val="000000">
                      <a:alpha val="43137"/>
                    </a:srgbClr>
                  </a:outerShdw>
                </a:effectLst>
              </a:rPr>
            </a:br>
            <a:r>
              <a:rPr lang="en-US" sz="2400" dirty="0" smtClean="0">
                <a:solidFill>
                  <a:schemeClr val="tx1"/>
                </a:solidFill>
                <a:effectLst>
                  <a:outerShdw blurRad="38100" dist="38100" dir="2700000" algn="tl">
                    <a:srgbClr val="000000">
                      <a:alpha val="43137"/>
                    </a:srgbClr>
                  </a:outerShdw>
                </a:effectLst>
              </a:rPr>
              <a:t>All A</a:t>
            </a:r>
            <a:r>
              <a:rPr sz="2400" smtClean="0">
                <a:solidFill>
                  <a:schemeClr val="tx1"/>
                </a:solidFill>
                <a:effectLst>
                  <a:outerShdw blurRad="38100" dist="38100" dir="2700000" algn="tl">
                    <a:srgbClr val="000000">
                      <a:alpha val="43137"/>
                    </a:srgbClr>
                  </a:outerShdw>
                </a:effectLst>
              </a:rPr>
              <a:t>ctive Users</a:t>
            </a:r>
            <a:endParaRPr lang="en-US" dirty="0" smtClean="0">
              <a:solidFill>
                <a:schemeClr val="tx1"/>
              </a:solidFill>
              <a:effectLst>
                <a:outerShdw blurRad="38100" dist="38100" dir="2700000" algn="tl">
                  <a:srgbClr val="000000">
                    <a:alpha val="43137"/>
                  </a:srgbClr>
                </a:outerShdw>
              </a:effectLst>
            </a:endParaRPr>
          </a:p>
        </p:txBody>
      </p:sp>
      <p:pic>
        <p:nvPicPr>
          <p:cNvPr id="1026" name="Picture 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88"/>
            <a:ext cx="9144000" cy="566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54657"/>
          <p:cNvSpPr>
            <a:spLocks noGrp="1" noChangeArrowheads="1"/>
          </p:cNvSpPr>
          <p:nvPr>
            <p:ph type="title"/>
          </p:nvPr>
        </p:nvSpPr>
        <p:spPr>
          <a:xfrm>
            <a:off x="368300" y="147511"/>
            <a:ext cx="8382000" cy="609398"/>
          </a:xfrm>
        </p:spPr>
        <p:txBody>
          <a:bodyPr/>
          <a:lstStyle/>
          <a:p>
            <a:r>
              <a:rPr lang="en-US" b="1" dirty="0" smtClean="0">
                <a:effectLst>
                  <a:outerShdw blurRad="38100" dist="38100" dir="2700000" algn="tl">
                    <a:srgbClr val="000000">
                      <a:alpha val="43137"/>
                    </a:srgbClr>
                  </a:outerShdw>
                </a:effectLst>
              </a:rPr>
              <a:t>Microsoft TFS Environment</a:t>
            </a:r>
            <a:br>
              <a:rPr lang="en-US" b="1" dirty="0" smtClean="0">
                <a:effectLst>
                  <a:outerShdw blurRad="38100" dist="38100" dir="2700000" algn="tl">
                    <a:srgbClr val="000000">
                      <a:alpha val="43137"/>
                    </a:srgbClr>
                  </a:outerShdw>
                </a:effectLst>
              </a:rPr>
            </a:br>
            <a:r>
              <a:rPr sz="2400" smtClean="0">
                <a:solidFill>
                  <a:schemeClr val="tx1"/>
                </a:solidFill>
                <a:effectLst>
                  <a:outerShdw blurRad="38100" dist="38100" dir="2700000" algn="tl">
                    <a:srgbClr val="000000">
                      <a:alpha val="43137"/>
                    </a:srgbClr>
                  </a:outerShdw>
                </a:effectLst>
              </a:rPr>
              <a:t>TFS Team Projects</a:t>
            </a:r>
            <a:endParaRPr lang="en-US" dirty="0" smtClean="0">
              <a:solidFill>
                <a:schemeClr val="tx1"/>
              </a:solidFill>
              <a:effectLst>
                <a:outerShdw blurRad="38100" dist="38100" dir="2700000" algn="tl">
                  <a:srgbClr val="000000">
                    <a:alpha val="43137"/>
                  </a:srgbClr>
                </a:outerShdw>
              </a:effectLst>
            </a:endParaRPr>
          </a:p>
        </p:txBody>
      </p:sp>
      <p:pic>
        <p:nvPicPr>
          <p:cNvPr id="2050" name="Picture 8"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7438"/>
            <a:ext cx="9144000" cy="575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54657"/>
          <p:cNvSpPr>
            <a:spLocks noGrp="1" noChangeArrowheads="1"/>
          </p:cNvSpPr>
          <p:nvPr>
            <p:ph type="title"/>
          </p:nvPr>
        </p:nvSpPr>
        <p:spPr>
          <a:xfrm>
            <a:off x="368300" y="220663"/>
            <a:ext cx="8382000" cy="609398"/>
          </a:xfrm>
        </p:spPr>
        <p:txBody>
          <a:bodyPr/>
          <a:lstStyle/>
          <a:p>
            <a:r>
              <a:rPr lang="en-US" b="1" dirty="0" smtClean="0">
                <a:effectLst>
                  <a:outerShdw blurRad="38100" dist="38100" dir="2700000" algn="tl">
                    <a:srgbClr val="000000">
                      <a:alpha val="43137"/>
                    </a:srgbClr>
                  </a:outerShdw>
                </a:effectLst>
              </a:rPr>
              <a:t>Microsoft TFS Environment</a:t>
            </a:r>
            <a:br>
              <a:rPr lang="en-US" b="1" dirty="0" smtClean="0">
                <a:effectLst>
                  <a:outerShdw blurRad="38100" dist="38100" dir="2700000" algn="tl">
                    <a:srgbClr val="000000">
                      <a:alpha val="43137"/>
                    </a:srgbClr>
                  </a:outerShdw>
                </a:effectLst>
              </a:rPr>
            </a:br>
            <a:r>
              <a:rPr sz="2400" smtClean="0">
                <a:solidFill>
                  <a:schemeClr val="tx1"/>
                </a:solidFill>
                <a:effectLst>
                  <a:outerShdw blurRad="38100" dist="38100" dir="2700000" algn="tl">
                    <a:srgbClr val="000000">
                      <a:alpha val="43137"/>
                    </a:srgbClr>
                  </a:outerShdw>
                </a:effectLst>
              </a:rPr>
              <a:t>All Active U</a:t>
            </a:r>
            <a:r>
              <a:rPr lang="en-US" sz="2400" dirty="0" err="1" smtClean="0">
                <a:solidFill>
                  <a:schemeClr val="tx1"/>
                </a:solidFill>
                <a:effectLst>
                  <a:outerShdw blurRad="38100" dist="38100" dir="2700000" algn="tl">
                    <a:srgbClr val="000000">
                      <a:alpha val="43137"/>
                    </a:srgbClr>
                  </a:outerShdw>
                </a:effectLst>
              </a:rPr>
              <a:t>nique</a:t>
            </a:r>
            <a:r>
              <a:rPr sz="2400" smtClean="0">
                <a:solidFill>
                  <a:schemeClr val="tx1"/>
                </a:solidFill>
                <a:effectLst>
                  <a:outerShdw blurRad="38100" dist="38100" dir="2700000" algn="tl">
                    <a:srgbClr val="000000">
                      <a:alpha val="43137"/>
                    </a:srgbClr>
                  </a:outerShdw>
                </a:effectLst>
              </a:rPr>
              <a:t> Users</a:t>
            </a:r>
            <a:endParaRPr lang="en-US" dirty="0" smtClean="0">
              <a:solidFill>
                <a:schemeClr val="tx1"/>
              </a:solidFill>
              <a:effectLst>
                <a:outerShdw blurRad="38100" dist="38100" dir="2700000" algn="tl">
                  <a:srgbClr val="000000">
                    <a:alpha val="43137"/>
                  </a:srgbClr>
                </a:outerShdw>
              </a:effectLst>
            </a:endParaRPr>
          </a:p>
        </p:txBody>
      </p:sp>
      <p:pic>
        <p:nvPicPr>
          <p:cNvPr id="3074" name="Picture 7"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9667"/>
            <a:ext cx="9144000" cy="558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54657"/>
          <p:cNvSpPr>
            <a:spLocks noGrp="1" noChangeArrowheads="1"/>
          </p:cNvSpPr>
          <p:nvPr>
            <p:ph type="title"/>
          </p:nvPr>
        </p:nvSpPr>
        <p:spPr>
          <a:xfrm>
            <a:off x="368300" y="220663"/>
            <a:ext cx="8382000" cy="609398"/>
          </a:xfrm>
        </p:spPr>
        <p:txBody>
          <a:bodyPr/>
          <a:lstStyle/>
          <a:p>
            <a:r>
              <a:rPr lang="en-US" b="1" dirty="0" smtClean="0">
                <a:effectLst>
                  <a:outerShdw blurRad="38100" dist="38100" dir="2700000" algn="tl">
                    <a:srgbClr val="000000">
                      <a:alpha val="43137"/>
                    </a:srgbClr>
                  </a:outerShdw>
                </a:effectLst>
              </a:rPr>
              <a:t>Microsoft TFS Environment</a:t>
            </a:r>
            <a:br>
              <a:rPr lang="en-US" b="1" dirty="0" smtClean="0">
                <a:effectLst>
                  <a:outerShdw blurRad="38100" dist="38100" dir="2700000" algn="tl">
                    <a:srgbClr val="000000">
                      <a:alpha val="43137"/>
                    </a:srgbClr>
                  </a:outerShdw>
                </a:effectLst>
              </a:rPr>
            </a:br>
            <a:r>
              <a:rPr sz="2400" smtClean="0">
                <a:solidFill>
                  <a:schemeClr val="tx1"/>
                </a:solidFill>
                <a:effectLst>
                  <a:outerShdw blurRad="38100" dist="38100" dir="2700000" algn="tl">
                    <a:srgbClr val="000000">
                      <a:alpha val="43137"/>
                    </a:srgbClr>
                  </a:outerShdw>
                </a:effectLst>
              </a:rPr>
              <a:t>Total Work Items</a:t>
            </a:r>
            <a:endParaRPr lang="en-US" dirty="0" smtClean="0">
              <a:solidFill>
                <a:schemeClr val="tx1"/>
              </a:solidFill>
              <a:effectLst>
                <a:outerShdw blurRad="38100" dist="38100" dir="2700000" algn="tl">
                  <a:srgbClr val="000000">
                    <a:alpha val="43137"/>
                  </a:srgbClr>
                </a:outerShdw>
              </a:effectLst>
            </a:endParaRPr>
          </a:p>
        </p:txBody>
      </p:sp>
      <p:pic>
        <p:nvPicPr>
          <p:cNvPr id="4098" name="Picture 10"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2657"/>
            <a:ext cx="9144001" cy="55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54657"/>
          <p:cNvSpPr>
            <a:spLocks noGrp="1" noChangeArrowheads="1"/>
          </p:cNvSpPr>
          <p:nvPr>
            <p:ph type="title"/>
          </p:nvPr>
        </p:nvSpPr>
        <p:spPr>
          <a:xfrm>
            <a:off x="368300" y="220663"/>
            <a:ext cx="8382000" cy="609398"/>
          </a:xfrm>
        </p:spPr>
        <p:txBody>
          <a:bodyPr/>
          <a:lstStyle/>
          <a:p>
            <a:r>
              <a:rPr lang="en-US" b="1" dirty="0" smtClean="0">
                <a:effectLst>
                  <a:outerShdw blurRad="38100" dist="38100" dir="2700000" algn="tl">
                    <a:srgbClr val="000000">
                      <a:alpha val="43137"/>
                    </a:srgbClr>
                  </a:outerShdw>
                </a:effectLst>
              </a:rPr>
              <a:t>Microsoft TFS Environment</a:t>
            </a:r>
            <a:br>
              <a:rPr lang="en-US" b="1" dirty="0" smtClean="0">
                <a:effectLst>
                  <a:outerShdw blurRad="38100" dist="38100" dir="2700000" algn="tl">
                    <a:srgbClr val="000000">
                      <a:alpha val="43137"/>
                    </a:srgbClr>
                  </a:outerShdw>
                </a:effectLst>
              </a:rPr>
            </a:br>
            <a:r>
              <a:rPr sz="2400" smtClean="0">
                <a:solidFill>
                  <a:schemeClr val="tx1"/>
                </a:solidFill>
                <a:effectLst>
                  <a:outerShdw blurRad="38100" dist="38100" dir="2700000" algn="tl">
                    <a:srgbClr val="000000">
                      <a:alpha val="43137"/>
                    </a:srgbClr>
                  </a:outerShdw>
                </a:effectLst>
              </a:rPr>
              <a:t>Source Code Files</a:t>
            </a:r>
            <a:endParaRPr lang="en-US" dirty="0" smtClean="0">
              <a:solidFill>
                <a:schemeClr val="tx1"/>
              </a:solidFill>
              <a:effectLst>
                <a:outerShdw blurRad="38100" dist="38100" dir="2700000" algn="tl">
                  <a:srgbClr val="000000">
                    <a:alpha val="43137"/>
                  </a:srgbClr>
                </a:outerShdw>
              </a:effectLst>
            </a:endParaRPr>
          </a:p>
        </p:txBody>
      </p:sp>
      <p:pic>
        <p:nvPicPr>
          <p:cNvPr id="5122" name="Picture 11" descr="image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1609"/>
            <a:ext cx="9144000" cy="557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8/2007 12:42:02 PM&quot;&gt;&lt;Slide id=&quot;409&quot; dur=&quot;79.32031&quot; bld=&quot;INVLD&quot;/&gt;&lt;Slide id=&quot;410&quot; dur=&quot;1239.59&quot;/&gt;&lt;Slide id=&quot;411&quot; dur=&quot;41.10156&quot;/&gt;&lt;Slide id=&quot;412&quot; dur=&quot;17.4375&quot;/&gt;&lt;Slide id=&quot;413&quot; dur=&quot;58.24609&quot;/&gt;&lt;Slide id=&quot;415&quot; dur=&quot;31.0625&quot;/&gt;&lt;Slide id=&quot;414&quot; dur=&quot;14.24609&quot; bld=&quot;|5.2|5.5&quot;/&gt;&lt;Slide id=&quot;416&quot; dur=&quot;66.57422&quot;/&gt;&lt;Slide id=&quot;460&quot; dur=&quot;510.8438&quot;/&gt;&lt;Slide id=&quot;417&quot; dur=&quot;3.222656&quot;/&gt;&lt;Slide id=&quot;418&quot; dur=&quot;69.16406&quot; bld=&quot;|10.9|12.6|16.5&quot;/&gt;&lt;Slide id=&quot;419&quot; dur=&quot;115.1602&quot;/&gt;&lt;Slide id=&quot;420&quot; dur=&quot;32.98438&quot; bld=&quot;|4.9|12.2|3.3&quot;/&gt;&lt;Slide id=&quot;461&quot; dur=&quot;15.61719&quot;/&gt;&lt;Slide id=&quot;421&quot; dur=&quot;277.1406&quot;/&gt;&lt;Slide id=&quot;422&quot; dur=&quot;167.2617&quot; bld=&quot;|16.2|9.4|6.2|77.1|40.2&quot;/&gt;&lt;Slide id=&quot;423&quot; dur=&quot;23.66797&quot;/&gt;&lt;Slide id=&quot;424&quot; dur=&quot;13.35156&quot; bld=&quot;|3.4|3.1|3.2&quot;/&gt;&lt;Slide id=&quot;462&quot; dur=&quot;31.83203&quot;/&gt;&lt;Slide id=&quot;425&quot; dur=&quot;962.5352&quot;/&gt;&lt;Slide id=&quot;426&quot; dur=&quot;176.5469&quot; bld=&quot;|71.8|6.6|69.9|15|4.4|7.2&quot;/&gt;&lt;Slide id=&quot;427&quot; dur=&quot;44.19141&quot;/&gt;&lt;Slide id=&quot;428&quot; dur=&quot;34.55078&quot; bld=&quot;|4.3|4.4|9&quot;/&gt;&lt;Slide id=&quot;429&quot; dur=&quot;80.74609&quot; bld=&quot;|42.8&quot;/&gt;&lt;Slide id=&quot;433&quot; dur=&quot;134.6211&quot; bld=&quot;|40.7|38.9|26.9&quot;/&gt;&lt;Slide id=&quot;434&quot; dur=&quot;89.48828&quot; bld=&quot;|26.8|29.5&quot;/&gt;&lt;Slide id=&quot;435&quot; dur=&quot;58.8125&quot; bld=&quot;|36.7&quot;/&gt;&lt;Slide id=&quot;430&quot; dur=&quot;31.75391&quot;/&gt;&lt;Slide id=&quot;458&quot; dur=&quot;168.8711&quot;/&gt;&lt;Slide id=&quot;459&quot; dur=&quot;29.16406&quot;/&gt;&lt;Slide id=&quot;436&quot; dur=&quot;82.13281&quot; bld=&quot;|23.6&quot;/&gt;&lt;Slide id=&quot;438&quot; dur=&quot;35.05859&quot; bld=&quot;|22.7&quot;/&gt;&lt;Slide id=&quot;454&quot; dur=&quot;16.75&quot; bld=&quot;|4.3|4.2|3.7&quot;/&gt;&lt;Slide id=&quot;455&quot; dur=&quot;4.371094&quot;/&gt;&lt;Slide id=&quot;463&quot; dur=&quot;39.62891&quot; bld=&quot;|6.3|.5|5.2|22.1&quot;/&gt;&lt;Slide id=&quot;442&quot; dur=&quot;41.53906&quot; bld=&quot;|16.1&quot;/&gt;&lt;Slide id=&quot;443&quot; dur=&quot;111.8789&quot;/&gt;&lt;Slide id=&quot;444&quot; dur=&quot;76.76953&quot;/&gt;&lt;Slide id=&quot;457&quot; dur=&quot;16.35547&quot;/&gt;&lt;Slide id=&quot;378&quot; dur=&quot;6.265625&quot;/&gt;&lt;Slide id=&quot;445&quot; dur=&quot;34.60156&quot;/&gt;&lt;Slide id=&quot;446&quot; dur=&quot;7.867188&quot;/&gt;&lt;Slide id=&quot;390&quot; dur=&quot;550.3477&quot;/&gt;&lt;Slide id=&quot;271&quot; dur=&quot;1.128906&quot;/&gt;&lt;/Timings&gt;&lt;/WMTools&gt;"/>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D00E6D19F18046BDECE759A92E02C2" ma:contentTypeVersion="0" ma:contentTypeDescription="Create a new document." ma:contentTypeScope="" ma:versionID="6e63a5cb451e4af1f9d83b958dbe5e3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42F62EF-1BC3-45AF-A198-E647799109D2}">
  <ds:schemaRefs>
    <ds:schemaRef ds:uri="http://schemas.microsoft.com/sharepoint/v3/contenttype/forms"/>
  </ds:schemaRefs>
</ds:datastoreItem>
</file>

<file path=customXml/itemProps2.xml><?xml version="1.0" encoding="utf-8"?>
<ds:datastoreItem xmlns:ds="http://schemas.openxmlformats.org/officeDocument/2006/customXml" ds:itemID="{C8935D36-B712-48A5-BE43-6141896FAA89}">
  <ds:schemaRef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557589C-AD5F-446F-9119-972F47DCE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TechEd2007_template</Template>
  <TotalTime>2950</TotalTime>
  <Words>126</Words>
  <Application>Microsoft Office PowerPoint</Application>
  <PresentationFormat>On-screen Show (4:3)</PresentationFormat>
  <Paragraphs>41</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TechEd2007_template</vt:lpstr>
      <vt:lpstr>Microsoft TFS Environment Dogfooding TFS Server Statistics as of  January 2011 Servicing organizations such as  MSIT, DevDiv, Windows, SQL, AdCenter, MSN/Windows Live, Bing Mobile, Windows Azure, MEDPG, and HED  The Developer Division instance has over ~3,700+ active users and processes over  100M+ source control and work item tracking requests per day </vt:lpstr>
      <vt:lpstr>Microsoft TFS Environment All Active Users</vt:lpstr>
      <vt:lpstr>Microsoft TFS Environment TFS Team Projects</vt:lpstr>
      <vt:lpstr>Microsoft TFS Environment All Active Unique Users</vt:lpstr>
      <vt:lpstr>Microsoft TFS Environment Total Work Items</vt:lpstr>
      <vt:lpstr>Microsoft TFS Environment Source Code Files</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DEV335 What's New in Microsoft Visual Studio Team System for Testers, New Features in Visual Studio 2008, and Best Practices for Testing AJAX,  SharePoint, and Reporting Services</dc:title>
  <dc:subject>TechEd 2007</dc:subject>
  <dc:creator>David R. Williamson</dc:creator>
  <dc:description>Template: Created by Slidework LLC_x000d_
Formatting: Slidework LLC_x000d_
Event Date: June 4th - 8th 2007_x000d_
Event Location: Orlando Florida_x000d_
Audience:</dc:description>
  <cp:lastModifiedBy>Randy Pagels</cp:lastModifiedBy>
  <cp:revision>309</cp:revision>
  <dcterms:created xsi:type="dcterms:W3CDTF">2007-04-19T16:02:08Z</dcterms:created>
  <dcterms:modified xsi:type="dcterms:W3CDTF">2011-02-04T19:11:09Z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0x010100E1D00E6D19F18046BDECE759A92E02C2</vt:lpwstr>
  </property>
</Properties>
</file>